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22" autoAdjust="0"/>
    <p:restoredTop sz="92848" autoAdjust="0"/>
  </p:normalViewPr>
  <p:slideViewPr>
    <p:cSldViewPr snapToGrid="0">
      <p:cViewPr varScale="1">
        <p:scale>
          <a:sx n="104" d="100"/>
          <a:sy n="104" d="100"/>
        </p:scale>
        <p:origin x="1368"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7EB73-2D4E-49E9-94BF-31264411ADD8}" type="datetimeFigureOut">
              <a:rPr lang="en-GB" smtClean="0"/>
              <a:t>06/12/2021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E0B9F-0021-48DB-A422-00A02C5574E0}" type="slidenum">
              <a:rPr lang="en-GB" smtClean="0"/>
              <a:t>‹#›</a:t>
            </a:fld>
            <a:endParaRPr lang="en-GB"/>
          </a:p>
        </p:txBody>
      </p:sp>
    </p:spTree>
    <p:extLst>
      <p:ext uri="{BB962C8B-B14F-4D97-AF65-F5344CB8AC3E}">
        <p14:creationId xmlns:p14="http://schemas.microsoft.com/office/powerpoint/2010/main" val="2923334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F3D98D-FAB7-4C5E-9534-E43B970F4DE8}" type="slidenum">
              <a:rPr lang="en-GB" smtClean="0"/>
              <a:t>1</a:t>
            </a:fld>
            <a:endParaRPr lang="en-GB"/>
          </a:p>
        </p:txBody>
      </p:sp>
    </p:spTree>
    <p:extLst>
      <p:ext uri="{BB962C8B-B14F-4D97-AF65-F5344CB8AC3E}">
        <p14:creationId xmlns:p14="http://schemas.microsoft.com/office/powerpoint/2010/main" val="2646678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F3D98D-FAB7-4C5E-9534-E43B970F4DE8}" type="slidenum">
              <a:rPr lang="en-GB" smtClean="0"/>
              <a:t>2</a:t>
            </a:fld>
            <a:endParaRPr lang="en-GB"/>
          </a:p>
        </p:txBody>
      </p:sp>
    </p:spTree>
    <p:extLst>
      <p:ext uri="{BB962C8B-B14F-4D97-AF65-F5344CB8AC3E}">
        <p14:creationId xmlns:p14="http://schemas.microsoft.com/office/powerpoint/2010/main" val="2646678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14348-EAB2-4C35-B3A6-B8ADE6C5E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F3CDB4-8A8C-48C2-912D-D8E4CC14EF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CD59D6-66B9-4DC6-A05C-F885AF464C3D}"/>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5" name="Footer Placeholder 4">
            <a:extLst>
              <a:ext uri="{FF2B5EF4-FFF2-40B4-BE49-F238E27FC236}">
                <a16:creationId xmlns:a16="http://schemas.microsoft.com/office/drawing/2014/main" id="{6F385510-EDA0-4768-8124-4EBDECA02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5F167E-5B64-4B9B-A819-8C88BF9F391B}"/>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291880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CF416-0095-44AD-BF74-A39BCBE9F4F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89CFB1-2B60-41E4-8F4C-C730239A19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A3C0E2-36B2-496A-A602-AA3CF40B1477}"/>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5" name="Footer Placeholder 4">
            <a:extLst>
              <a:ext uri="{FF2B5EF4-FFF2-40B4-BE49-F238E27FC236}">
                <a16:creationId xmlns:a16="http://schemas.microsoft.com/office/drawing/2014/main" id="{00101B63-A9C4-4578-9644-56FEB4C835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3B5A6B-1E79-47BB-9243-B548FF0C1D10}"/>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313177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E4D375-333C-47B3-8DF9-E9EA853D6F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63379A-8345-4AC9-9D3B-E83ABC8829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65F49A-7720-439C-AFB6-04D124982DDD}"/>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5" name="Footer Placeholder 4">
            <a:extLst>
              <a:ext uri="{FF2B5EF4-FFF2-40B4-BE49-F238E27FC236}">
                <a16:creationId xmlns:a16="http://schemas.microsoft.com/office/drawing/2014/main" id="{8A1D7E80-E31E-4C19-826F-519ED79D12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5BE5BE-8BC0-4EDB-A964-EDDD0F367372}"/>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242441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0F511-C86B-47CC-B646-300ECD28BC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6D6EBC-92FA-4DAE-B286-50E3F7F798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9A8541-BDB8-48A3-8EDE-CB6B0A2746CA}"/>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5" name="Footer Placeholder 4">
            <a:extLst>
              <a:ext uri="{FF2B5EF4-FFF2-40B4-BE49-F238E27FC236}">
                <a16:creationId xmlns:a16="http://schemas.microsoft.com/office/drawing/2014/main" id="{3169D535-61D3-4BBD-A839-9793638F4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9967F9-F359-4D33-85B0-95E1CC975114}"/>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382033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2AB68-5CD2-4D4C-B263-AAD71E4807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D156120-C45D-45F2-B79A-48C0DEDAB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4AB230-AC8B-4938-854E-D0D78C2D8EFB}"/>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5" name="Footer Placeholder 4">
            <a:extLst>
              <a:ext uri="{FF2B5EF4-FFF2-40B4-BE49-F238E27FC236}">
                <a16:creationId xmlns:a16="http://schemas.microsoft.com/office/drawing/2014/main" id="{A400D108-6F9C-4103-93E0-C509C09293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43D912-6B55-4F39-8A53-CD66CFBC1AAC}"/>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120059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46F6-4701-42BA-9BC6-D198DA0DD79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1571B0-7C2D-4EE9-B41D-6B60D94AFA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9EEB76-1BD4-4F4D-AC0A-D3B45A3B09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CF5E2C-389B-42A1-9A8A-25FFA2F77347}"/>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6" name="Footer Placeholder 5">
            <a:extLst>
              <a:ext uri="{FF2B5EF4-FFF2-40B4-BE49-F238E27FC236}">
                <a16:creationId xmlns:a16="http://schemas.microsoft.com/office/drawing/2014/main" id="{1E905A65-50D5-4456-B05D-93AC567D54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249F36-08B1-448B-ACD3-96BB884A2D08}"/>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162737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40856-FC8B-444D-92AE-E9CD3933C5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FBEC06-1145-4AB3-A6EB-92DDF8E287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F31CA2-C74F-4844-9893-74CC8746D9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3C2312-E83E-4F25-BFDF-F7A2511B66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05CA1-3232-4C76-9E96-62406F72B8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2B2E3E-DD84-46C7-9294-E232C17E5B6B}"/>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8" name="Footer Placeholder 7">
            <a:extLst>
              <a:ext uri="{FF2B5EF4-FFF2-40B4-BE49-F238E27FC236}">
                <a16:creationId xmlns:a16="http://schemas.microsoft.com/office/drawing/2014/main" id="{83244671-9C50-4D23-A123-F16DC9A46AC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9D2577-DEF8-453D-9BE9-1B313922060B}"/>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331578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AD7F-0D5A-4C6D-8970-C1FFB90CD8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446646A-C680-40DB-8A64-4AF58657F783}"/>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4" name="Footer Placeholder 3">
            <a:extLst>
              <a:ext uri="{FF2B5EF4-FFF2-40B4-BE49-F238E27FC236}">
                <a16:creationId xmlns:a16="http://schemas.microsoft.com/office/drawing/2014/main" id="{0748A721-2197-40E7-93F5-D97A3170E7C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AFA7B2-DCA5-4738-A984-F7FC05CB163B}"/>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337493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C20836-F7EB-4C7B-842A-8C02EFDF78B4}"/>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3" name="Footer Placeholder 2">
            <a:extLst>
              <a:ext uri="{FF2B5EF4-FFF2-40B4-BE49-F238E27FC236}">
                <a16:creationId xmlns:a16="http://schemas.microsoft.com/office/drawing/2014/main" id="{BE7EFBF3-D169-4491-9C37-C7C0D52192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1AE927-DC9E-49F2-9964-BF227DA2082A}"/>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38597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ABD1-AB8A-4E6D-B0F4-D4C6B161FB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5A866A-B691-4095-A053-923873CB32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5F3362-2526-4FE8-816A-1DC12ACF92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7C8F8D-0126-4CDA-AFA3-437B57E0B84A}"/>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6" name="Footer Placeholder 5">
            <a:extLst>
              <a:ext uri="{FF2B5EF4-FFF2-40B4-BE49-F238E27FC236}">
                <a16:creationId xmlns:a16="http://schemas.microsoft.com/office/drawing/2014/main" id="{84B7C522-AB8A-44DA-A09A-086384975D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E77FEB-6FB3-4A54-9DD9-3E4B05AE5D3B}"/>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152991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89E23-CA1C-4946-9528-0AF6DCFCD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A65482-DA3F-419D-99A4-7096E942A1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0D44B2-C266-43BA-BFB3-181405F48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AC0B46-91D4-4173-88D8-0E308F62ED13}"/>
              </a:ext>
            </a:extLst>
          </p:cNvPr>
          <p:cNvSpPr>
            <a:spLocks noGrp="1"/>
          </p:cNvSpPr>
          <p:nvPr>
            <p:ph type="dt" sz="half" idx="10"/>
          </p:nvPr>
        </p:nvSpPr>
        <p:spPr/>
        <p:txBody>
          <a:bodyPr/>
          <a:lstStyle/>
          <a:p>
            <a:fld id="{DC024CD4-3511-48DA-9383-43F9CD6288D1}" type="datetimeFigureOut">
              <a:rPr lang="en-GB" smtClean="0"/>
              <a:t>06/12/2021</a:t>
            </a:fld>
            <a:endParaRPr lang="en-GB"/>
          </a:p>
        </p:txBody>
      </p:sp>
      <p:sp>
        <p:nvSpPr>
          <p:cNvPr id="6" name="Footer Placeholder 5">
            <a:extLst>
              <a:ext uri="{FF2B5EF4-FFF2-40B4-BE49-F238E27FC236}">
                <a16:creationId xmlns:a16="http://schemas.microsoft.com/office/drawing/2014/main" id="{BDA59B58-8FA8-4470-9AC6-98115B94B1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DC7CC0-319F-49DA-B02F-D3DBEDA1E160}"/>
              </a:ext>
            </a:extLst>
          </p:cNvPr>
          <p:cNvSpPr>
            <a:spLocks noGrp="1"/>
          </p:cNvSpPr>
          <p:nvPr>
            <p:ph type="sldNum" sz="quarter" idx="12"/>
          </p:nvPr>
        </p:nvSpPr>
        <p:spPr/>
        <p:txBody>
          <a:bodyPr/>
          <a:lstStyle/>
          <a:p>
            <a:fld id="{91759112-974F-405F-8C46-04E548BA3387}" type="slidenum">
              <a:rPr lang="en-GB" smtClean="0"/>
              <a:t>‹#›</a:t>
            </a:fld>
            <a:endParaRPr lang="en-GB"/>
          </a:p>
        </p:txBody>
      </p:sp>
    </p:spTree>
    <p:extLst>
      <p:ext uri="{BB962C8B-B14F-4D97-AF65-F5344CB8AC3E}">
        <p14:creationId xmlns:p14="http://schemas.microsoft.com/office/powerpoint/2010/main" val="2865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DB493E-636E-43F4-BD69-C5AE4E1712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87BFDD-0479-4E53-948F-972519FC56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C1D6AE-8E4A-4C3A-B801-0A11D0839B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24CD4-3511-48DA-9383-43F9CD6288D1}" type="datetimeFigureOut">
              <a:rPr lang="en-GB" smtClean="0"/>
              <a:t>06/12/2021</a:t>
            </a:fld>
            <a:endParaRPr lang="en-GB"/>
          </a:p>
        </p:txBody>
      </p:sp>
      <p:sp>
        <p:nvSpPr>
          <p:cNvPr id="5" name="Footer Placeholder 4">
            <a:extLst>
              <a:ext uri="{FF2B5EF4-FFF2-40B4-BE49-F238E27FC236}">
                <a16:creationId xmlns:a16="http://schemas.microsoft.com/office/drawing/2014/main" id="{6B0623CB-3F89-48AA-B1D2-AABECC7A53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FD2EB52-1CA2-4626-9E2B-795A0B89E7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59112-974F-405F-8C46-04E548BA3387}" type="slidenum">
              <a:rPr lang="en-GB" smtClean="0"/>
              <a:t>‹#›</a:t>
            </a:fld>
            <a:endParaRPr lang="en-GB"/>
          </a:p>
        </p:txBody>
      </p:sp>
    </p:spTree>
    <p:extLst>
      <p:ext uri="{BB962C8B-B14F-4D97-AF65-F5344CB8AC3E}">
        <p14:creationId xmlns:p14="http://schemas.microsoft.com/office/powerpoint/2010/main" val="286664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besafe@englandnetball.co.uk" TargetMode="External"/><Relationship Id="rId3" Type="http://schemas.openxmlformats.org/officeDocument/2006/relationships/hyperlink" Target="mailto:Complaints@westyorkshirenetball.co.uk" TargetMode="External"/><Relationship Id="rId7" Type="http://schemas.openxmlformats.org/officeDocument/2006/relationships/hyperlink" Target="mailto:complaints@englandnetball.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HNLcomplaints@hotmail.com" TargetMode="External"/><Relationship Id="rId11" Type="http://schemas.openxmlformats.org/officeDocument/2006/relationships/image" Target="../media/image2.png"/><Relationship Id="rId5" Type="http://schemas.openxmlformats.org/officeDocument/2006/relationships/hyperlink" Target="mailto:JNLsecretary@westyorkshirenetball.co.uk" TargetMode="External"/><Relationship Id="rId10" Type="http://schemas.openxmlformats.org/officeDocument/2006/relationships/image" Target="../media/image1.png"/><Relationship Id="rId4" Type="http://schemas.openxmlformats.org/officeDocument/2006/relationships/hyperlink" Target="mailto:SNLcomplaints@westyorkshirenetball.co.uk" TargetMode="External"/><Relationship Id="rId9" Type="http://schemas.openxmlformats.org/officeDocument/2006/relationships/hyperlink" Target="http://www.englandnetball.co.uk/governance/enjoy-ensure-entrus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66081" y="477433"/>
            <a:ext cx="6231924" cy="369332"/>
          </a:xfrm>
          <a:prstGeom prst="rect">
            <a:avLst/>
          </a:prstGeom>
          <a:noFill/>
          <a:ln>
            <a:noFill/>
          </a:ln>
        </p:spPr>
        <p:txBody>
          <a:bodyPr wrap="square" rtlCol="0">
            <a:spAutoFit/>
          </a:bodyPr>
          <a:lstStyle/>
          <a:p>
            <a:pPr algn="ctr"/>
            <a:r>
              <a:rPr lang="en-GB" b="1" u="sng" dirty="0">
                <a:solidFill>
                  <a:schemeClr val="accent1"/>
                </a:solidFill>
              </a:rPr>
              <a:t>A Quick Guide for Making and Handling a Complaint</a:t>
            </a:r>
          </a:p>
        </p:txBody>
      </p:sp>
      <p:sp>
        <p:nvSpPr>
          <p:cNvPr id="5" name="TextBox 4"/>
          <p:cNvSpPr txBox="1"/>
          <p:nvPr/>
        </p:nvSpPr>
        <p:spPr>
          <a:xfrm>
            <a:off x="909638" y="867758"/>
            <a:ext cx="10544810" cy="2662267"/>
          </a:xfrm>
          <a:prstGeom prst="rect">
            <a:avLst/>
          </a:prstGeom>
          <a:noFill/>
        </p:spPr>
        <p:txBody>
          <a:bodyPr wrap="square" rtlCol="0">
            <a:spAutoFit/>
          </a:bodyPr>
          <a:lstStyle/>
          <a:p>
            <a:pPr algn="just"/>
            <a:r>
              <a:rPr lang="en-GB" sz="1200" b="1" u="sng" dirty="0">
                <a:solidFill>
                  <a:srgbClr val="FF0000"/>
                </a:solidFill>
              </a:rPr>
              <a:t>Background</a:t>
            </a:r>
            <a:endParaRPr lang="en-GB" sz="800" b="1" u="sng" dirty="0">
              <a:solidFill>
                <a:srgbClr val="FF0000"/>
              </a:solidFill>
            </a:endParaRPr>
          </a:p>
          <a:p>
            <a:pPr algn="just"/>
            <a:endParaRPr lang="en-GB" sz="1100" b="1" u="sng" dirty="0">
              <a:solidFill>
                <a:srgbClr val="FF0000"/>
              </a:solidFill>
            </a:endParaRPr>
          </a:p>
          <a:p>
            <a:pPr algn="just"/>
            <a:r>
              <a:rPr lang="en-GB" sz="1200" dirty="0"/>
              <a:t>Having the right procedures and processes in place are essential in ensuring that we can protect and support all our members. England Netball has produced a comprehensive set of documents and procedures for all members to follow and abide by, including a robust complaints process, all of which West Yorkshire Netball has adopted and adheres to. The aim of this document is to ensure that the procedures and processes are easily understood and accessible to all participants of the game within the county.</a:t>
            </a:r>
          </a:p>
          <a:p>
            <a:pPr algn="just"/>
            <a:endParaRPr lang="en-GB" sz="800" dirty="0"/>
          </a:p>
          <a:p>
            <a:pPr algn="just"/>
            <a:r>
              <a:rPr lang="en-GB" sz="1200" dirty="0"/>
              <a:t>West Yorkshire Netball want to ensure that everyone can feel able to raise a concern or complaint if needed, know they will be listened to, receive any support required and be confident that their concerns and complaints will be dealt with in an appropriate and timely manner. All information provided in relation to complaints and disciplinary procedure shall be regarded as confidential and  be kep</a:t>
            </a:r>
            <a:r>
              <a:rPr lang="en-GB" sz="1200" dirty="0">
                <a:solidFill>
                  <a:srgbClr val="FF0000"/>
                </a:solidFill>
              </a:rPr>
              <a:t>t</a:t>
            </a:r>
            <a:r>
              <a:rPr lang="en-GB" sz="1200" dirty="0"/>
              <a:t> securely by all those involved in the process.</a:t>
            </a:r>
          </a:p>
          <a:p>
            <a:pPr algn="just"/>
            <a:endParaRPr lang="en-GB" sz="800" u="sng" dirty="0"/>
          </a:p>
          <a:p>
            <a:pPr algn="just"/>
            <a:r>
              <a:rPr lang="en-GB" sz="1200" b="1" u="sng" dirty="0">
                <a:solidFill>
                  <a:srgbClr val="FF0000"/>
                </a:solidFill>
              </a:rPr>
              <a:t>Who does this apply to?</a:t>
            </a:r>
          </a:p>
          <a:p>
            <a:pPr algn="just"/>
            <a:endParaRPr lang="en-GB" sz="800" b="1" dirty="0">
              <a:solidFill>
                <a:srgbClr val="FF0000"/>
              </a:solidFill>
            </a:endParaRPr>
          </a:p>
          <a:p>
            <a:pPr algn="just"/>
            <a:r>
              <a:rPr lang="en-GB" sz="1200" dirty="0"/>
              <a:t>This process applies to everyone involved in West Yorkshire Netball, whether in a playing or non playing capacity including but not exclusive to players, coaches, officials, tutors and assessors, volunteers, parents and spectators.</a:t>
            </a:r>
          </a:p>
        </p:txBody>
      </p:sp>
      <p:graphicFrame>
        <p:nvGraphicFramePr>
          <p:cNvPr id="3" name="Table 2"/>
          <p:cNvGraphicFramePr>
            <a:graphicFrameLocks noGrp="1"/>
          </p:cNvGraphicFramePr>
          <p:nvPr>
            <p:extLst>
              <p:ext uri="{D42A27DB-BD31-4B8C-83A1-F6EECF244321}">
                <p14:modId xmlns:p14="http://schemas.microsoft.com/office/powerpoint/2010/main" val="3449536559"/>
              </p:ext>
            </p:extLst>
          </p:nvPr>
        </p:nvGraphicFramePr>
        <p:xfrm>
          <a:off x="948267" y="3566160"/>
          <a:ext cx="10526182" cy="3291840"/>
        </p:xfrm>
        <a:graphic>
          <a:graphicData uri="http://schemas.openxmlformats.org/drawingml/2006/table">
            <a:tbl>
              <a:tblPr firstRow="1" bandRow="1">
                <a:tableStyleId>{5C22544A-7EE6-4342-B048-85BDC9FD1C3A}</a:tableStyleId>
              </a:tblPr>
              <a:tblGrid>
                <a:gridCol w="5175171">
                  <a:extLst>
                    <a:ext uri="{9D8B030D-6E8A-4147-A177-3AD203B41FA5}">
                      <a16:colId xmlns:a16="http://schemas.microsoft.com/office/drawing/2014/main" val="20000"/>
                    </a:ext>
                  </a:extLst>
                </a:gridCol>
                <a:gridCol w="5351011">
                  <a:extLst>
                    <a:ext uri="{9D8B030D-6E8A-4147-A177-3AD203B41FA5}">
                      <a16:colId xmlns:a16="http://schemas.microsoft.com/office/drawing/2014/main" val="20001"/>
                    </a:ext>
                  </a:extLst>
                </a:gridCol>
              </a:tblGrid>
              <a:tr h="2797064">
                <a:tc>
                  <a:txBody>
                    <a:bodyPr/>
                    <a:lstStyle/>
                    <a:p>
                      <a:r>
                        <a:rPr lang="en-GB" sz="1200" b="1" u="sng" dirty="0">
                          <a:solidFill>
                            <a:srgbClr val="FF0000"/>
                          </a:solidFill>
                          <a:latin typeface="+mn-lt"/>
                        </a:rPr>
                        <a:t>Useful Contacts</a:t>
                      </a:r>
                    </a:p>
                    <a:p>
                      <a:endParaRPr lang="en-GB" sz="800" b="0" u="sng" dirty="0">
                        <a:solidFill>
                          <a:schemeClr val="tx1"/>
                        </a:solidFill>
                        <a:latin typeface="+mn-lt"/>
                      </a:endParaRPr>
                    </a:p>
                    <a:p>
                      <a:r>
                        <a:rPr lang="en-GB" sz="1200" b="1" u="sng" dirty="0">
                          <a:solidFill>
                            <a:schemeClr val="tx1"/>
                          </a:solidFill>
                          <a:latin typeface="+mn-lt"/>
                        </a:rPr>
                        <a:t>West Yorkshire County</a:t>
                      </a:r>
                    </a:p>
                    <a:p>
                      <a:r>
                        <a:rPr lang="en-GB" sz="1200" b="0" dirty="0">
                          <a:solidFill>
                            <a:schemeClr val="tx1"/>
                          </a:solidFill>
                          <a:latin typeface="+mn-lt"/>
                        </a:rPr>
                        <a:t>Disciplinary Secretary </a:t>
                      </a:r>
                    </a:p>
                    <a:p>
                      <a:r>
                        <a:rPr lang="en-GB" sz="1200" b="0" u="none" dirty="0">
                          <a:solidFill>
                            <a:schemeClr val="accent1">
                              <a:lumMod val="75000"/>
                            </a:schemeClr>
                          </a:solidFill>
                          <a:latin typeface="+mn-lt"/>
                          <a:hlinkClick r:id="rId3"/>
                        </a:rPr>
                        <a:t>Complaints@westyorkshirenetball.co.uk</a:t>
                      </a:r>
                      <a:r>
                        <a:rPr lang="en-GB" sz="1200" b="0" u="none" dirty="0">
                          <a:solidFill>
                            <a:schemeClr val="accent1">
                              <a:lumMod val="75000"/>
                            </a:schemeClr>
                          </a:solidFill>
                          <a:latin typeface="+mn-lt"/>
                        </a:rPr>
                        <a:t> </a:t>
                      </a:r>
                      <a:r>
                        <a:rPr lang="en-GB" sz="1200" b="0" u="none" dirty="0">
                          <a:solidFill>
                            <a:srgbClr val="FF0000"/>
                          </a:solidFill>
                          <a:latin typeface="+mn-lt"/>
                        </a:rPr>
                        <a:t> </a:t>
                      </a:r>
                    </a:p>
                    <a:p>
                      <a:r>
                        <a:rPr lang="en-GB" sz="800" b="0" dirty="0">
                          <a:solidFill>
                            <a:schemeClr val="tx1"/>
                          </a:solidFill>
                          <a:latin typeface="+mn-lt"/>
                        </a:rPr>
                        <a:t> </a:t>
                      </a:r>
                    </a:p>
                    <a:p>
                      <a:r>
                        <a:rPr lang="en-GB" sz="1200" b="1" u="sng" dirty="0">
                          <a:solidFill>
                            <a:schemeClr val="tx1"/>
                          </a:solidFill>
                          <a:latin typeface="+mn-lt"/>
                        </a:rPr>
                        <a:t>League Complaints Officer(s)</a:t>
                      </a:r>
                      <a:r>
                        <a:rPr lang="en-GB" sz="1200" b="1" dirty="0">
                          <a:solidFill>
                            <a:schemeClr val="tx1"/>
                          </a:solidFill>
                          <a:latin typeface="+mn-lt"/>
                        </a:rPr>
                        <a:t>:</a:t>
                      </a:r>
                      <a:endParaRPr lang="en-GB" sz="1200" b="1" i="1" dirty="0">
                        <a:solidFill>
                          <a:srgbClr val="FF0000"/>
                        </a:solidFill>
                        <a:latin typeface="+mn-lt"/>
                      </a:endParaRPr>
                    </a:p>
                    <a:p>
                      <a:r>
                        <a:rPr lang="en-GB" sz="1200" b="0" dirty="0">
                          <a:solidFill>
                            <a:schemeClr val="tx1"/>
                          </a:solidFill>
                          <a:latin typeface="+mn-lt"/>
                        </a:rPr>
                        <a:t>WY Senior League:  </a:t>
                      </a:r>
                      <a:r>
                        <a:rPr lang="en-GB" sz="1200" b="0" dirty="0">
                          <a:solidFill>
                            <a:srgbClr val="FF0000"/>
                          </a:solidFill>
                          <a:latin typeface="+mn-lt"/>
                          <a:hlinkClick r:id="rId4"/>
                        </a:rPr>
                        <a:t>SNLcomplaints@westyorkshirenetball.co.uk</a:t>
                      </a:r>
                      <a:r>
                        <a:rPr lang="en-GB" sz="1200" b="0" dirty="0">
                          <a:solidFill>
                            <a:srgbClr val="FF0000"/>
                          </a:solidFill>
                          <a:latin typeface="+mn-lt"/>
                        </a:rPr>
                        <a:t> </a:t>
                      </a:r>
                    </a:p>
                    <a:p>
                      <a:r>
                        <a:rPr lang="en-GB" sz="1200" b="0" dirty="0">
                          <a:solidFill>
                            <a:schemeClr val="tx1"/>
                          </a:solidFill>
                          <a:latin typeface="+mn-lt"/>
                        </a:rPr>
                        <a:t>WY Junior League: </a:t>
                      </a:r>
                      <a:r>
                        <a:rPr lang="en-GB" sz="1200" b="0" dirty="0">
                          <a:solidFill>
                            <a:srgbClr val="FF0000"/>
                          </a:solidFill>
                          <a:latin typeface="+mn-lt"/>
                          <a:hlinkClick r:id="rId5"/>
                        </a:rPr>
                        <a:t>JNLsecretary@westyorkshirenetball.co.uk</a:t>
                      </a:r>
                      <a:r>
                        <a:rPr lang="en-GB" sz="1200" b="0" dirty="0">
                          <a:solidFill>
                            <a:srgbClr val="FF0000"/>
                          </a:solidFill>
                          <a:latin typeface="+mn-lt"/>
                        </a:rPr>
                        <a:t> </a:t>
                      </a:r>
                    </a:p>
                    <a:p>
                      <a:r>
                        <a:rPr lang="en-GB" sz="1200" b="0" dirty="0">
                          <a:solidFill>
                            <a:schemeClr val="tx1"/>
                          </a:solidFill>
                          <a:latin typeface="+mn-lt"/>
                        </a:rPr>
                        <a:t>Huddersfield League: </a:t>
                      </a:r>
                      <a:r>
                        <a:rPr lang="en-GB" sz="1200" b="0" dirty="0">
                          <a:solidFill>
                            <a:srgbClr val="FF0000"/>
                          </a:solidFill>
                          <a:latin typeface="+mn-lt"/>
                          <a:hlinkClick r:id="rId6"/>
                        </a:rPr>
                        <a:t>HNLcomplaints@hotmail.com</a:t>
                      </a:r>
                      <a:r>
                        <a:rPr lang="en-GB" sz="1200" b="0" dirty="0">
                          <a:solidFill>
                            <a:srgbClr val="FF0000"/>
                          </a:solidFill>
                          <a:latin typeface="+mn-lt"/>
                        </a:rPr>
                        <a:t> </a:t>
                      </a:r>
                    </a:p>
                    <a:p>
                      <a:r>
                        <a:rPr lang="en-GB" sz="800" b="0" dirty="0">
                          <a:solidFill>
                            <a:schemeClr val="tx1"/>
                          </a:solidFill>
                          <a:latin typeface="+mn-lt"/>
                        </a:rPr>
                        <a:t> </a:t>
                      </a:r>
                    </a:p>
                    <a:p>
                      <a:r>
                        <a:rPr lang="en-GB" sz="1200" b="1" u="sng" dirty="0">
                          <a:solidFill>
                            <a:schemeClr val="tx1"/>
                          </a:solidFill>
                          <a:latin typeface="+mn-lt"/>
                        </a:rPr>
                        <a:t>England Netball </a:t>
                      </a:r>
                    </a:p>
                    <a:p>
                      <a:r>
                        <a:rPr lang="en-GB" sz="1200" b="0" u="none" dirty="0">
                          <a:solidFill>
                            <a:schemeClr val="tx1"/>
                          </a:solidFill>
                          <a:latin typeface="+mn-lt"/>
                        </a:rPr>
                        <a:t>Complaints &amp; Disciplinary Secretary</a:t>
                      </a:r>
                    </a:p>
                    <a:p>
                      <a:r>
                        <a:rPr lang="en-GB" sz="1200" b="0" u="none" dirty="0">
                          <a:solidFill>
                            <a:schemeClr val="accent1">
                              <a:lumMod val="75000"/>
                            </a:schemeClr>
                          </a:solidFill>
                          <a:latin typeface="+mn-lt"/>
                          <a:hlinkClick r:id="rId7"/>
                        </a:rPr>
                        <a:t>complaints@englandnetball.co.uk</a:t>
                      </a:r>
                      <a:r>
                        <a:rPr lang="en-GB" sz="1200" b="0" u="none" dirty="0">
                          <a:solidFill>
                            <a:schemeClr val="accent1">
                              <a:lumMod val="75000"/>
                            </a:schemeClr>
                          </a:solidFill>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mn-lt"/>
                        </a:rPr>
                        <a:t>Lead Safeguarding Officer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rgbClr val="0563C1"/>
                          </a:solidFill>
                          <a:hlinkClick r:id="rId8">
                            <a:extLst>
                              <a:ext uri="{A12FA001-AC4F-418D-AE19-62706E023703}">
                                <ahyp:hlinkClr xmlns:ahyp="http://schemas.microsoft.com/office/drawing/2018/hyperlinkcolor" val="tx"/>
                              </a:ext>
                            </a:extLst>
                          </a:hlinkClick>
                        </a:rPr>
                        <a:t>besafe@englandnetball.co.uk</a:t>
                      </a:r>
                      <a:r>
                        <a:rPr lang="en-GB" sz="1200" b="0" u="none" dirty="0">
                          <a:solidFill>
                            <a:schemeClr val="accent1">
                              <a:lumMod val="75000"/>
                            </a:schemeClr>
                          </a:solidFill>
                        </a:rPr>
                        <a:t>  </a:t>
                      </a:r>
                    </a:p>
                    <a:p>
                      <a:endParaRPr lang="en-GB" sz="1200" b="0" u="none" dirty="0">
                        <a:solidFill>
                          <a:schemeClr val="accent1">
                            <a:lumMod val="75000"/>
                          </a:schemeClr>
                        </a:solidFill>
                        <a:latin typeface="+mn-lt"/>
                      </a:endParaRPr>
                    </a:p>
                  </a:txBody>
                  <a:tcP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r>
                        <a:rPr lang="en-GB" sz="1200" b="1" u="sng" kern="1200" dirty="0">
                          <a:solidFill>
                            <a:srgbClr val="FF0000"/>
                          </a:solidFill>
                          <a:effectLst/>
                          <a:latin typeface="+mn-lt"/>
                          <a:ea typeface="+mn-ea"/>
                          <a:cs typeface="+mn-cs"/>
                        </a:rPr>
                        <a:t>Useful</a:t>
                      </a:r>
                      <a:r>
                        <a:rPr lang="en-GB" sz="1200" b="1" u="sng" kern="1200" baseline="0" dirty="0">
                          <a:solidFill>
                            <a:srgbClr val="FF0000"/>
                          </a:solidFill>
                          <a:effectLst/>
                          <a:latin typeface="+mn-lt"/>
                          <a:ea typeface="+mn-ea"/>
                          <a:cs typeface="+mn-cs"/>
                        </a:rPr>
                        <a:t> Documents</a:t>
                      </a:r>
                      <a:endParaRPr lang="en-GB" sz="1200" b="1" u="sng" kern="1200" dirty="0">
                        <a:solidFill>
                          <a:srgbClr val="FF0000"/>
                        </a:solidFill>
                        <a:effectLst/>
                        <a:latin typeface="+mn-lt"/>
                        <a:ea typeface="+mn-ea"/>
                        <a:cs typeface="+mn-cs"/>
                      </a:endParaRPr>
                    </a:p>
                    <a:p>
                      <a:endParaRPr lang="en-GB" sz="8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England Netball</a:t>
                      </a:r>
                    </a:p>
                    <a:p>
                      <a:pPr marL="0" indent="0">
                        <a:buFont typeface="Arial" panose="020B0604020202020204" pitchFamily="34" charset="0"/>
                        <a:buNone/>
                      </a:pPr>
                      <a:r>
                        <a:rPr lang="en-GB" sz="1200" b="0" u="none" kern="1200" dirty="0">
                          <a:solidFill>
                            <a:schemeClr val="accent1">
                              <a:lumMod val="75000"/>
                            </a:schemeClr>
                          </a:solidFill>
                          <a:effectLst/>
                          <a:latin typeface="+mn-lt"/>
                          <a:ea typeface="+mn-ea"/>
                          <a:cs typeface="+mn-cs"/>
                          <a:hlinkClick r:id="rId9"/>
                        </a:rPr>
                        <a:t>www.englandnetball.co.uk/governance/enjoy-ensure-entrust/</a:t>
                      </a:r>
                      <a:r>
                        <a:rPr lang="en-GB" sz="1200" b="0" u="none" kern="1200" dirty="0">
                          <a:solidFill>
                            <a:schemeClr val="accent1">
                              <a:lumMod val="75000"/>
                            </a:schemeClr>
                          </a:solidFill>
                          <a:effectLst/>
                          <a:latin typeface="+mn-lt"/>
                          <a:ea typeface="+mn-ea"/>
                          <a:cs typeface="+mn-cs"/>
                        </a:rPr>
                        <a:t> </a:t>
                      </a:r>
                    </a:p>
                    <a:p>
                      <a:pPr marL="628650" lvl="1" indent="-171450">
                        <a:buFont typeface="Wingdings" panose="05000000000000000000" pitchFamily="2" charset="2"/>
                        <a:buChar char="Ø"/>
                      </a:pPr>
                      <a:r>
                        <a:rPr lang="en-GB" sz="1200" b="0" i="1" kern="1200" dirty="0">
                          <a:solidFill>
                            <a:schemeClr val="tx1"/>
                          </a:solidFill>
                          <a:effectLst/>
                          <a:latin typeface="+mn-lt"/>
                          <a:ea typeface="+mn-ea"/>
                          <a:cs typeface="+mn-cs"/>
                        </a:rPr>
                        <a:t>Codes of Conduct</a:t>
                      </a:r>
                    </a:p>
                    <a:p>
                      <a:pPr marL="628650" lvl="1" indent="-171450">
                        <a:buFont typeface="Wingdings" panose="05000000000000000000" pitchFamily="2" charset="2"/>
                        <a:buChar char="Ø"/>
                      </a:pPr>
                      <a:r>
                        <a:rPr lang="en-GB" sz="1200" b="0" i="1" kern="1200" dirty="0">
                          <a:solidFill>
                            <a:schemeClr val="tx1"/>
                          </a:solidFill>
                          <a:effectLst/>
                          <a:latin typeface="+mn-lt"/>
                          <a:ea typeface="+mn-ea"/>
                          <a:cs typeface="+mn-cs"/>
                        </a:rPr>
                        <a:t>Disciplinary Regulations (including the Quick Reference Guide)</a:t>
                      </a:r>
                    </a:p>
                    <a:p>
                      <a:pPr marL="628650" lvl="1" indent="-171450">
                        <a:buFont typeface="Wingdings" panose="05000000000000000000" pitchFamily="2" charset="2"/>
                        <a:buChar char="Ø"/>
                      </a:pPr>
                      <a:r>
                        <a:rPr lang="en-GB" sz="1200" b="0" i="1" kern="1200" dirty="0">
                          <a:solidFill>
                            <a:schemeClr val="tx1"/>
                          </a:solidFill>
                          <a:effectLst/>
                          <a:latin typeface="+mn-lt"/>
                          <a:ea typeface="+mn-ea"/>
                          <a:cs typeface="+mn-cs"/>
                        </a:rPr>
                        <a:t>Safeguarding Disciplinary Regulations</a:t>
                      </a:r>
                    </a:p>
                    <a:p>
                      <a:pPr marL="628650" lvl="1" indent="-171450">
                        <a:buFont typeface="Wingdings" panose="05000000000000000000" pitchFamily="2" charset="2"/>
                        <a:buChar char="Ø"/>
                      </a:pPr>
                      <a:r>
                        <a:rPr lang="en-GB" sz="1200" b="0" i="1" kern="1200" dirty="0">
                          <a:solidFill>
                            <a:schemeClr val="tx1"/>
                          </a:solidFill>
                          <a:effectLst/>
                          <a:latin typeface="+mn-lt"/>
                          <a:ea typeface="+mn-ea"/>
                          <a:cs typeface="+mn-cs"/>
                        </a:rPr>
                        <a:t>Equality Policy</a:t>
                      </a:r>
                    </a:p>
                    <a:p>
                      <a:pPr marL="628650" lvl="1" indent="-171450">
                        <a:buFont typeface="Wingdings" panose="05000000000000000000" pitchFamily="2" charset="2"/>
                        <a:buChar char="Ø"/>
                      </a:pPr>
                      <a:r>
                        <a:rPr lang="en-GB" sz="1200" b="0" i="1" kern="1200" dirty="0">
                          <a:solidFill>
                            <a:schemeClr val="tx1"/>
                          </a:solidFill>
                          <a:effectLst/>
                          <a:latin typeface="+mn-lt"/>
                          <a:ea typeface="+mn-ea"/>
                          <a:cs typeface="+mn-cs"/>
                        </a:rPr>
                        <a:t>Anti-Bullying &amp; Harassment Policy</a:t>
                      </a:r>
                    </a:p>
                    <a:p>
                      <a:pPr marL="628650" lvl="1" indent="-171450">
                        <a:buFont typeface="Wingdings" panose="05000000000000000000" pitchFamily="2" charset="2"/>
                        <a:buChar char="Ø"/>
                      </a:pPr>
                      <a:r>
                        <a:rPr lang="en-GB" sz="1200" b="0" i="1" kern="1200" dirty="0">
                          <a:solidFill>
                            <a:schemeClr val="tx1"/>
                          </a:solidFill>
                          <a:effectLst/>
                          <a:latin typeface="+mn-lt"/>
                          <a:ea typeface="+mn-ea"/>
                          <a:cs typeface="+mn-cs"/>
                        </a:rPr>
                        <a:t>Whistleblowing Policy</a:t>
                      </a:r>
                    </a:p>
                    <a:p>
                      <a:pPr marL="457200" lvl="1" indent="0">
                        <a:buFont typeface="Wingdings" panose="05000000000000000000" pitchFamily="2" charset="2"/>
                        <a:buNone/>
                      </a:pPr>
                      <a:endParaRPr lang="en-GB" sz="800" b="0" i="1" kern="1200" dirty="0">
                        <a:solidFill>
                          <a:schemeClr val="tx1"/>
                        </a:solidFill>
                        <a:effectLst/>
                        <a:latin typeface="+mn-lt"/>
                        <a:ea typeface="+mn-ea"/>
                        <a:cs typeface="+mn-cs"/>
                      </a:endParaRPr>
                    </a:p>
                    <a:p>
                      <a:pPr marL="628650" lvl="1" indent="-171450">
                        <a:buFont typeface="Wingdings" panose="05000000000000000000" pitchFamily="2" charset="2"/>
                        <a:buChar char="Ø"/>
                      </a:pPr>
                      <a:r>
                        <a:rPr lang="en-GB" sz="1200" b="0" i="1" kern="1200" dirty="0">
                          <a:solidFill>
                            <a:schemeClr val="tx1"/>
                          </a:solidFill>
                          <a:effectLst/>
                          <a:latin typeface="+mn-lt"/>
                          <a:ea typeface="+mn-ea"/>
                          <a:cs typeface="+mn-cs"/>
                        </a:rPr>
                        <a:t>INF Rules of Netball</a:t>
                      </a:r>
                    </a:p>
                    <a:p>
                      <a:r>
                        <a:rPr lang="en-GB" sz="800" b="0" kern="1200" dirty="0">
                          <a:solidFill>
                            <a:schemeClr val="tx1"/>
                          </a:solidFill>
                          <a:effectLst/>
                          <a:latin typeface="+mn-lt"/>
                          <a:ea typeface="+mn-ea"/>
                          <a:cs typeface="+mn-cs"/>
                        </a:rPr>
                        <a:t> </a:t>
                      </a:r>
                    </a:p>
                    <a:p>
                      <a:r>
                        <a:rPr lang="en-GB" sz="1200" b="1" u="sng" kern="1200" dirty="0">
                          <a:solidFill>
                            <a:schemeClr val="tx1"/>
                          </a:solidFill>
                          <a:effectLst/>
                          <a:latin typeface="+mn-lt"/>
                          <a:ea typeface="+mn-ea"/>
                          <a:cs typeface="+mn-cs"/>
                        </a:rPr>
                        <a:t>West Yorkshire Netball</a:t>
                      </a:r>
                    </a:p>
                    <a:p>
                      <a:r>
                        <a:rPr lang="en-GB" sz="1200" b="0" u="sng" kern="1200" dirty="0">
                          <a:solidFill>
                            <a:srgbClr val="0070C0"/>
                          </a:solidFill>
                          <a:effectLst/>
                          <a:latin typeface="+mn-lt"/>
                          <a:ea typeface="+mn-ea"/>
                          <a:cs typeface="+mn-cs"/>
                        </a:rPr>
                        <a:t>www.westyorkshirenetball.co.uk/competition--leagues  </a:t>
                      </a:r>
                    </a:p>
                    <a:p>
                      <a:pPr marL="628650" lvl="1" indent="-171450">
                        <a:buFont typeface="Wingdings" panose="05000000000000000000" pitchFamily="2" charset="2"/>
                        <a:buChar char="Ø"/>
                      </a:pPr>
                      <a:r>
                        <a:rPr lang="en-GB" sz="1200" b="0" i="1" kern="1200" dirty="0">
                          <a:solidFill>
                            <a:schemeClr val="tx1"/>
                          </a:solidFill>
                          <a:effectLst/>
                          <a:latin typeface="+mn-lt"/>
                          <a:ea typeface="+mn-ea"/>
                          <a:cs typeface="+mn-cs"/>
                        </a:rPr>
                        <a:t>League / Competition Rules</a:t>
                      </a:r>
                    </a:p>
                    <a:p>
                      <a:endParaRPr lang="en-GB" sz="1200" b="0" u="sng" kern="1200" dirty="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49243">
                <a:tc>
                  <a:txBody>
                    <a:bodyPr/>
                    <a:lstStyle/>
                    <a:p>
                      <a:endParaRPr lang="en-GB" sz="1200" dirty="0">
                        <a:solidFill>
                          <a:schemeClr val="tx1"/>
                        </a:solidFill>
                        <a:latin typeface="+mn-lt"/>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endParaRPr lang="en-GB" sz="1200" b="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1875275"/>
                  </a:ext>
                </a:extLst>
              </a:tr>
            </a:tbl>
          </a:graphicData>
        </a:graphic>
      </p:graphicFrame>
      <p:pic>
        <p:nvPicPr>
          <p:cNvPr id="10" name="Picture 9" descr="Logo, company name&#10;&#10;Description automatically generated">
            <a:extLst>
              <a:ext uri="{FF2B5EF4-FFF2-40B4-BE49-F238E27FC236}">
                <a16:creationId xmlns:a16="http://schemas.microsoft.com/office/drawing/2014/main" id="{10346338-13B9-4B7E-89D7-8B71FB04ECA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29640" y="169144"/>
            <a:ext cx="1623953" cy="677621"/>
          </a:xfrm>
          <a:prstGeom prst="rect">
            <a:avLst/>
          </a:prstGeom>
        </p:spPr>
      </p:pic>
      <p:pic>
        <p:nvPicPr>
          <p:cNvPr id="8" name="Picture 7" descr="A picture containing text, sport&#10;&#10;Description automatically generated">
            <a:extLst>
              <a:ext uri="{FF2B5EF4-FFF2-40B4-BE49-F238E27FC236}">
                <a16:creationId xmlns:a16="http://schemas.microsoft.com/office/drawing/2014/main" id="{18420233-C716-4C9E-895B-B697B81002E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287565" y="5255934"/>
            <a:ext cx="1186884" cy="1202004"/>
          </a:xfrm>
          <a:prstGeom prst="rect">
            <a:avLst/>
          </a:prstGeom>
        </p:spPr>
      </p:pic>
    </p:spTree>
    <p:extLst>
      <p:ext uri="{BB962C8B-B14F-4D97-AF65-F5344CB8AC3E}">
        <p14:creationId xmlns:p14="http://schemas.microsoft.com/office/powerpoint/2010/main" val="34413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 name="Rectangle 62"/>
          <p:cNvSpPr/>
          <p:nvPr/>
        </p:nvSpPr>
        <p:spPr>
          <a:xfrm>
            <a:off x="9173802" y="969556"/>
            <a:ext cx="2160000" cy="75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FF0000"/>
                </a:solidFill>
              </a:rPr>
              <a:t>How will your complaint </a:t>
            </a:r>
          </a:p>
          <a:p>
            <a:pPr algn="ctr"/>
            <a:r>
              <a:rPr lang="en-GB" sz="1200" b="1" dirty="0">
                <a:solidFill>
                  <a:srgbClr val="FF0000"/>
                </a:solidFill>
              </a:rPr>
              <a:t>be handled</a:t>
            </a:r>
          </a:p>
        </p:txBody>
      </p:sp>
      <p:sp>
        <p:nvSpPr>
          <p:cNvPr id="107" name="Rectangle 106"/>
          <p:cNvSpPr/>
          <p:nvPr/>
        </p:nvSpPr>
        <p:spPr>
          <a:xfrm>
            <a:off x="943866" y="1652345"/>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Is it a breach of the </a:t>
            </a:r>
          </a:p>
          <a:p>
            <a:pPr algn="ctr"/>
            <a:r>
              <a:rPr lang="en-GB" sz="1000" dirty="0">
                <a:solidFill>
                  <a:schemeClr val="tx1"/>
                </a:solidFill>
              </a:rPr>
              <a:t>EN Codes of Conduct?</a:t>
            </a:r>
          </a:p>
        </p:txBody>
      </p:sp>
      <p:sp>
        <p:nvSpPr>
          <p:cNvPr id="116" name="Rectangle 115"/>
          <p:cNvSpPr/>
          <p:nvPr/>
        </p:nvSpPr>
        <p:spPr>
          <a:xfrm>
            <a:off x="3700759" y="2530069"/>
            <a:ext cx="2160000" cy="756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Raise concerns or complaint ASAP</a:t>
            </a:r>
          </a:p>
          <a:p>
            <a:pPr algn="ctr"/>
            <a:r>
              <a:rPr lang="en-GB" sz="1000" dirty="0">
                <a:solidFill>
                  <a:schemeClr val="tx1"/>
                </a:solidFill>
              </a:rPr>
              <a:t>with the</a:t>
            </a:r>
          </a:p>
          <a:p>
            <a:pPr algn="ctr"/>
            <a:r>
              <a:rPr lang="en-GB" sz="1000" b="1" u="sng" dirty="0">
                <a:solidFill>
                  <a:schemeClr val="tx1"/>
                </a:solidFill>
              </a:rPr>
              <a:t>EN Lead Safeguarding Officer </a:t>
            </a:r>
            <a:r>
              <a:rPr lang="en-GB" sz="1000" b="1" dirty="0">
                <a:solidFill>
                  <a:srgbClr val="FF0000"/>
                </a:solidFill>
              </a:rPr>
              <a:t>***</a:t>
            </a:r>
          </a:p>
        </p:txBody>
      </p:sp>
      <p:sp>
        <p:nvSpPr>
          <p:cNvPr id="58" name="TextBox 57"/>
          <p:cNvSpPr txBox="1"/>
          <p:nvPr/>
        </p:nvSpPr>
        <p:spPr>
          <a:xfrm>
            <a:off x="1128932" y="1113297"/>
            <a:ext cx="1730438" cy="461665"/>
          </a:xfrm>
          <a:prstGeom prst="rect">
            <a:avLst/>
          </a:prstGeom>
          <a:noFill/>
        </p:spPr>
        <p:txBody>
          <a:bodyPr wrap="square" rtlCol="0">
            <a:spAutoFit/>
          </a:bodyPr>
          <a:lstStyle/>
          <a:p>
            <a:pPr algn="ctr"/>
            <a:r>
              <a:rPr lang="en-GB" sz="1200" b="1" dirty="0">
                <a:solidFill>
                  <a:srgbClr val="FF0000"/>
                </a:solidFill>
              </a:rPr>
              <a:t>What is your concern or complaints about?</a:t>
            </a:r>
            <a:r>
              <a:rPr lang="en-GB" sz="1200" dirty="0"/>
              <a:t> </a:t>
            </a:r>
            <a:endParaRPr lang="en-GB" sz="1200" b="1" dirty="0">
              <a:solidFill>
                <a:srgbClr val="FF0000"/>
              </a:solidFill>
            </a:endParaRPr>
          </a:p>
        </p:txBody>
      </p:sp>
      <p:sp>
        <p:nvSpPr>
          <p:cNvPr id="62" name="Rectangle 61"/>
          <p:cNvSpPr/>
          <p:nvPr/>
        </p:nvSpPr>
        <p:spPr>
          <a:xfrm>
            <a:off x="943866" y="3402565"/>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Is it a breach of the</a:t>
            </a:r>
          </a:p>
          <a:p>
            <a:pPr algn="ctr"/>
            <a:r>
              <a:rPr lang="en-GB" sz="1000" dirty="0">
                <a:solidFill>
                  <a:schemeClr val="tx1"/>
                </a:solidFill>
              </a:rPr>
              <a:t> Competition / League Rules?</a:t>
            </a:r>
          </a:p>
        </p:txBody>
      </p:sp>
      <p:sp>
        <p:nvSpPr>
          <p:cNvPr id="59" name="Rectangle 58"/>
          <p:cNvSpPr/>
          <p:nvPr/>
        </p:nvSpPr>
        <p:spPr>
          <a:xfrm>
            <a:off x="943866" y="2478669"/>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Is it a Safeguarding  issue </a:t>
            </a:r>
          </a:p>
          <a:p>
            <a:pPr algn="ctr"/>
            <a:r>
              <a:rPr lang="en-GB" sz="1000" dirty="0">
                <a:solidFill>
                  <a:schemeClr val="tx1"/>
                </a:solidFill>
              </a:rPr>
              <a:t>concerning </a:t>
            </a:r>
          </a:p>
          <a:p>
            <a:pPr algn="ctr"/>
            <a:r>
              <a:rPr lang="en-GB" sz="1000" dirty="0">
                <a:solidFill>
                  <a:schemeClr val="tx1"/>
                </a:solidFill>
              </a:rPr>
              <a:t>Young People or Adults at Risk?</a:t>
            </a:r>
          </a:p>
        </p:txBody>
      </p:sp>
      <p:sp>
        <p:nvSpPr>
          <p:cNvPr id="89" name="Rectangle 88"/>
          <p:cNvSpPr/>
          <p:nvPr/>
        </p:nvSpPr>
        <p:spPr>
          <a:xfrm>
            <a:off x="3700759" y="3402565"/>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Send written complaint to</a:t>
            </a:r>
          </a:p>
          <a:p>
            <a:pPr algn="ctr"/>
            <a:r>
              <a:rPr lang="en-GB" sz="1000" dirty="0">
                <a:solidFill>
                  <a:schemeClr val="tx1"/>
                </a:solidFill>
              </a:rPr>
              <a:t>the appropriate </a:t>
            </a:r>
          </a:p>
          <a:p>
            <a:pPr algn="ctr"/>
            <a:r>
              <a:rPr lang="en-GB" sz="1000" dirty="0">
                <a:solidFill>
                  <a:schemeClr val="tx1"/>
                </a:solidFill>
              </a:rPr>
              <a:t> </a:t>
            </a:r>
            <a:r>
              <a:rPr lang="en-GB" sz="1000" b="1" u="sng" dirty="0">
                <a:solidFill>
                  <a:schemeClr val="tx1"/>
                </a:solidFill>
              </a:rPr>
              <a:t>Competition Complaints Officer</a:t>
            </a:r>
          </a:p>
          <a:p>
            <a:pPr algn="ctr"/>
            <a:r>
              <a:rPr lang="en-GB" sz="1000" dirty="0">
                <a:solidFill>
                  <a:schemeClr val="tx1"/>
                </a:solidFill>
              </a:rPr>
              <a:t>within</a:t>
            </a:r>
            <a:r>
              <a:rPr lang="en-GB" sz="1000" b="1" dirty="0">
                <a:solidFill>
                  <a:schemeClr val="tx1"/>
                </a:solidFill>
              </a:rPr>
              <a:t> </a:t>
            </a:r>
            <a:r>
              <a:rPr lang="en-GB" sz="1000" b="1" dirty="0">
                <a:solidFill>
                  <a:srgbClr val="FF0000"/>
                </a:solidFill>
              </a:rPr>
              <a:t>7 days</a:t>
            </a:r>
          </a:p>
        </p:txBody>
      </p:sp>
      <p:sp>
        <p:nvSpPr>
          <p:cNvPr id="91" name="Rectangle 90"/>
          <p:cNvSpPr/>
          <p:nvPr/>
        </p:nvSpPr>
        <p:spPr>
          <a:xfrm>
            <a:off x="3700759" y="4267278"/>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Contact the </a:t>
            </a:r>
            <a:r>
              <a:rPr lang="en-GB" sz="1000" dirty="0" err="1">
                <a:solidFill>
                  <a:schemeClr val="tx1"/>
                </a:solidFill>
              </a:rPr>
              <a:t>the</a:t>
            </a:r>
            <a:endParaRPr lang="en-GB" sz="1000" dirty="0">
              <a:solidFill>
                <a:schemeClr val="tx1"/>
              </a:solidFill>
            </a:endParaRPr>
          </a:p>
          <a:p>
            <a:pPr algn="ctr"/>
            <a:r>
              <a:rPr lang="en-GB" sz="1000" b="1" dirty="0">
                <a:solidFill>
                  <a:schemeClr val="tx1"/>
                </a:solidFill>
              </a:rPr>
              <a:t>County</a:t>
            </a:r>
            <a:r>
              <a:rPr lang="en-GB" sz="1000" dirty="0">
                <a:solidFill>
                  <a:schemeClr val="tx1"/>
                </a:solidFill>
              </a:rPr>
              <a:t> </a:t>
            </a:r>
            <a:r>
              <a:rPr lang="en-GB" sz="1000" b="1" dirty="0">
                <a:solidFill>
                  <a:schemeClr val="tx1"/>
                </a:solidFill>
              </a:rPr>
              <a:t>Disciplinary Secretary</a:t>
            </a:r>
          </a:p>
          <a:p>
            <a:pPr algn="ctr"/>
            <a:r>
              <a:rPr lang="en-GB" sz="1000" dirty="0">
                <a:solidFill>
                  <a:schemeClr val="tx1"/>
                </a:solidFill>
              </a:rPr>
              <a:t>who will provide you with  advice </a:t>
            </a:r>
          </a:p>
        </p:txBody>
      </p:sp>
      <p:sp>
        <p:nvSpPr>
          <p:cNvPr id="114" name="Rectangle 113"/>
          <p:cNvSpPr/>
          <p:nvPr/>
        </p:nvSpPr>
        <p:spPr>
          <a:xfrm>
            <a:off x="943866" y="4267278"/>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Need help in deciding </a:t>
            </a:r>
          </a:p>
          <a:p>
            <a:pPr algn="ctr"/>
            <a:r>
              <a:rPr lang="en-GB" sz="1000" dirty="0">
                <a:solidFill>
                  <a:schemeClr val="tx1"/>
                </a:solidFill>
              </a:rPr>
              <a:t>where to refer </a:t>
            </a:r>
          </a:p>
          <a:p>
            <a:pPr algn="ctr"/>
            <a:r>
              <a:rPr lang="en-GB" sz="1000" dirty="0">
                <a:solidFill>
                  <a:schemeClr val="tx1"/>
                </a:solidFill>
              </a:rPr>
              <a:t>your concern or complaint?</a:t>
            </a:r>
          </a:p>
        </p:txBody>
      </p:sp>
      <p:sp>
        <p:nvSpPr>
          <p:cNvPr id="127" name="Rectangle 126"/>
          <p:cNvSpPr/>
          <p:nvPr/>
        </p:nvSpPr>
        <p:spPr>
          <a:xfrm>
            <a:off x="6447545" y="1659199"/>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Reviews the Complaint, Jurisdiction &amp; Conflict of Interest and advises complainant of action within</a:t>
            </a:r>
            <a:r>
              <a:rPr lang="en-GB" sz="1000" dirty="0">
                <a:solidFill>
                  <a:srgbClr val="FF0000"/>
                </a:solidFill>
              </a:rPr>
              <a:t> </a:t>
            </a:r>
            <a:r>
              <a:rPr lang="en-GB" sz="1000" b="1" dirty="0">
                <a:solidFill>
                  <a:srgbClr val="FF0000"/>
                </a:solidFill>
              </a:rPr>
              <a:t>5 days</a:t>
            </a:r>
          </a:p>
        </p:txBody>
      </p:sp>
      <p:sp>
        <p:nvSpPr>
          <p:cNvPr id="132" name="Rectangle 131"/>
          <p:cNvSpPr/>
          <p:nvPr/>
        </p:nvSpPr>
        <p:spPr>
          <a:xfrm>
            <a:off x="3700759" y="1655220"/>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Send written complaint to the </a:t>
            </a:r>
            <a:endParaRPr lang="en-GB" sz="1000" u="sng" dirty="0">
              <a:solidFill>
                <a:schemeClr val="tx1"/>
              </a:solidFill>
            </a:endParaRPr>
          </a:p>
          <a:p>
            <a:pPr algn="ctr"/>
            <a:r>
              <a:rPr lang="en-GB" sz="1000" u="sng" dirty="0">
                <a:solidFill>
                  <a:schemeClr val="tx1"/>
                </a:solidFill>
              </a:rPr>
              <a:t> </a:t>
            </a:r>
            <a:r>
              <a:rPr lang="en-GB" sz="1000" b="1" u="sng" dirty="0">
                <a:solidFill>
                  <a:schemeClr val="tx1"/>
                </a:solidFill>
              </a:rPr>
              <a:t>County Disciplinary Secretary</a:t>
            </a:r>
          </a:p>
          <a:p>
            <a:pPr algn="ctr"/>
            <a:r>
              <a:rPr lang="en-GB" sz="1000" dirty="0">
                <a:solidFill>
                  <a:schemeClr val="tx1"/>
                </a:solidFill>
              </a:rPr>
              <a:t> within</a:t>
            </a:r>
            <a:r>
              <a:rPr lang="en-GB" sz="1000" b="1" dirty="0">
                <a:solidFill>
                  <a:schemeClr val="tx1"/>
                </a:solidFill>
              </a:rPr>
              <a:t> </a:t>
            </a:r>
            <a:r>
              <a:rPr lang="en-GB" sz="1000" b="1" dirty="0">
                <a:solidFill>
                  <a:srgbClr val="FF0000"/>
                </a:solidFill>
              </a:rPr>
              <a:t>28</a:t>
            </a:r>
            <a:r>
              <a:rPr lang="en-GB" sz="1000" b="1" dirty="0">
                <a:solidFill>
                  <a:schemeClr val="tx1"/>
                </a:solidFill>
              </a:rPr>
              <a:t> </a:t>
            </a:r>
            <a:r>
              <a:rPr lang="en-GB" sz="1000" dirty="0">
                <a:solidFill>
                  <a:srgbClr val="FF0000"/>
                </a:solidFill>
              </a:rPr>
              <a:t>days </a:t>
            </a:r>
          </a:p>
        </p:txBody>
      </p:sp>
      <p:sp>
        <p:nvSpPr>
          <p:cNvPr id="138" name="Rectangle 137"/>
          <p:cNvSpPr/>
          <p:nvPr/>
        </p:nvSpPr>
        <p:spPr>
          <a:xfrm>
            <a:off x="9173802" y="1659199"/>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If the County is deemed to be the Appropriate Authority, the  complaint will be handled in line with the </a:t>
            </a:r>
          </a:p>
          <a:p>
            <a:pPr algn="ctr"/>
            <a:r>
              <a:rPr lang="en-GB" sz="1000" b="1" dirty="0">
                <a:solidFill>
                  <a:schemeClr val="tx1"/>
                </a:solidFill>
              </a:rPr>
              <a:t>EN Disciplinary Regulations</a:t>
            </a:r>
          </a:p>
        </p:txBody>
      </p:sp>
      <p:sp>
        <p:nvSpPr>
          <p:cNvPr id="139" name="Rectangle 138"/>
          <p:cNvSpPr/>
          <p:nvPr/>
        </p:nvSpPr>
        <p:spPr>
          <a:xfrm>
            <a:off x="6448495" y="4267278"/>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Complaint referred to the Appropriate Authority </a:t>
            </a:r>
          </a:p>
          <a:p>
            <a:pPr algn="ctr"/>
            <a:r>
              <a:rPr lang="en-GB" sz="1000" dirty="0">
                <a:solidFill>
                  <a:schemeClr val="tx1"/>
                </a:solidFill>
              </a:rPr>
              <a:t>to review as above</a:t>
            </a:r>
          </a:p>
        </p:txBody>
      </p:sp>
      <p:sp>
        <p:nvSpPr>
          <p:cNvPr id="140" name="Rectangle 139"/>
          <p:cNvSpPr/>
          <p:nvPr/>
        </p:nvSpPr>
        <p:spPr>
          <a:xfrm>
            <a:off x="3687242" y="5142565"/>
            <a:ext cx="2180333" cy="756000"/>
          </a:xfrm>
          <a:prstGeom prst="rect">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000" b="1" dirty="0">
                <a:solidFill>
                  <a:srgbClr val="FF0000"/>
                </a:solidFill>
              </a:rPr>
              <a:t> ***  </a:t>
            </a:r>
            <a:r>
              <a:rPr lang="en-GB" sz="1000" dirty="0">
                <a:solidFill>
                  <a:schemeClr val="tx1"/>
                </a:solidFill>
              </a:rPr>
              <a:t>When a Young Person or </a:t>
            </a:r>
          </a:p>
          <a:p>
            <a:pPr algn="ctr"/>
            <a:r>
              <a:rPr lang="en-GB" sz="1000" dirty="0">
                <a:solidFill>
                  <a:schemeClr val="tx1"/>
                </a:solidFill>
              </a:rPr>
              <a:t>Adult at Risk is identified</a:t>
            </a:r>
          </a:p>
          <a:p>
            <a:pPr algn="ctr"/>
            <a:r>
              <a:rPr lang="en-GB" sz="1000" dirty="0">
                <a:solidFill>
                  <a:schemeClr val="tx1"/>
                </a:solidFill>
              </a:rPr>
              <a:t> at serious risk of harm or abuse</a:t>
            </a:r>
          </a:p>
          <a:p>
            <a:pPr algn="ctr"/>
            <a:r>
              <a:rPr lang="en-GB" sz="1000" b="1" dirty="0">
                <a:solidFill>
                  <a:schemeClr val="tx1"/>
                </a:solidFill>
              </a:rPr>
              <a:t>Refer immediately to the Police </a:t>
            </a:r>
            <a:r>
              <a:rPr lang="en-GB" sz="1200" b="1" dirty="0">
                <a:solidFill>
                  <a:srgbClr val="FF0000"/>
                </a:solidFill>
              </a:rPr>
              <a:t>999 </a:t>
            </a:r>
          </a:p>
        </p:txBody>
      </p:sp>
      <p:sp>
        <p:nvSpPr>
          <p:cNvPr id="143" name="Rectangle 142"/>
          <p:cNvSpPr/>
          <p:nvPr/>
        </p:nvSpPr>
        <p:spPr>
          <a:xfrm>
            <a:off x="6431744" y="2530069"/>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Will carry out an initial assessment as to whether the matter is to be dealt with under </a:t>
            </a:r>
          </a:p>
          <a:p>
            <a:pPr algn="ctr"/>
            <a:r>
              <a:rPr lang="en-GB" sz="1000" b="1" dirty="0">
                <a:solidFill>
                  <a:schemeClr val="tx1"/>
                </a:solidFill>
              </a:rPr>
              <a:t>EN Safeguarding Regulations</a:t>
            </a:r>
          </a:p>
        </p:txBody>
      </p:sp>
      <p:sp>
        <p:nvSpPr>
          <p:cNvPr id="150" name="Rectangle 149"/>
          <p:cNvSpPr/>
          <p:nvPr/>
        </p:nvSpPr>
        <p:spPr>
          <a:xfrm>
            <a:off x="9173802" y="3402565"/>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If the League is deemed to be the Appropriate Authority the complaint will be handled in line with the </a:t>
            </a:r>
          </a:p>
          <a:p>
            <a:pPr algn="ctr"/>
            <a:r>
              <a:rPr lang="en-GB" sz="1000" b="1" dirty="0">
                <a:solidFill>
                  <a:schemeClr val="tx1"/>
                </a:solidFill>
              </a:rPr>
              <a:t>Competition Rules &amp; Regulations</a:t>
            </a:r>
          </a:p>
        </p:txBody>
      </p:sp>
      <p:sp>
        <p:nvSpPr>
          <p:cNvPr id="151" name="Rectangle 150"/>
          <p:cNvSpPr/>
          <p:nvPr/>
        </p:nvSpPr>
        <p:spPr>
          <a:xfrm>
            <a:off x="9173802" y="2530069"/>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EN will carry out the investigation under the </a:t>
            </a:r>
            <a:r>
              <a:rPr lang="en-GB" sz="1000" b="1" dirty="0">
                <a:solidFill>
                  <a:schemeClr val="tx1"/>
                </a:solidFill>
              </a:rPr>
              <a:t>Safeguarding Disciplinary Regulations </a:t>
            </a:r>
            <a:r>
              <a:rPr lang="en-GB" sz="1000" dirty="0">
                <a:solidFill>
                  <a:schemeClr val="tx1"/>
                </a:solidFill>
              </a:rPr>
              <a:t>or refer back to an Appropriate Authority for resolution </a:t>
            </a:r>
          </a:p>
        </p:txBody>
      </p:sp>
      <p:sp>
        <p:nvSpPr>
          <p:cNvPr id="156" name="Rectangle 155"/>
          <p:cNvSpPr/>
          <p:nvPr/>
        </p:nvSpPr>
        <p:spPr>
          <a:xfrm>
            <a:off x="9173802" y="4267278"/>
            <a:ext cx="2160000" cy="75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The Appropriate Authority will </a:t>
            </a:r>
          </a:p>
          <a:p>
            <a:pPr algn="ctr"/>
            <a:r>
              <a:rPr lang="en-GB" sz="1000" dirty="0">
                <a:solidFill>
                  <a:schemeClr val="tx1"/>
                </a:solidFill>
              </a:rPr>
              <a:t>handle the complaint in line with </a:t>
            </a:r>
          </a:p>
          <a:p>
            <a:pPr algn="ctr"/>
            <a:r>
              <a:rPr lang="en-GB" sz="1000" dirty="0">
                <a:solidFill>
                  <a:schemeClr val="tx1"/>
                </a:solidFill>
              </a:rPr>
              <a:t>their specified Regulations, as above </a:t>
            </a:r>
          </a:p>
        </p:txBody>
      </p:sp>
      <p:sp>
        <p:nvSpPr>
          <p:cNvPr id="167" name="Rectangle 166"/>
          <p:cNvSpPr/>
          <p:nvPr/>
        </p:nvSpPr>
        <p:spPr>
          <a:xfrm>
            <a:off x="6448495" y="5195404"/>
            <a:ext cx="4885307" cy="11851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u="sng" dirty="0">
                <a:solidFill>
                  <a:srgbClr val="00B050"/>
                </a:solidFill>
              </a:rPr>
              <a:t>Useful Definitions</a:t>
            </a:r>
          </a:p>
          <a:p>
            <a:endParaRPr lang="en-GB" sz="800" dirty="0">
              <a:solidFill>
                <a:schemeClr val="tx1"/>
              </a:solidFill>
            </a:endParaRPr>
          </a:p>
          <a:p>
            <a:r>
              <a:rPr lang="en-GB" sz="1000" b="1" dirty="0">
                <a:solidFill>
                  <a:schemeClr val="tx1"/>
                </a:solidFill>
              </a:rPr>
              <a:t>Appropriate Authority:</a:t>
            </a:r>
            <a:r>
              <a:rPr lang="en-GB" sz="1000" dirty="0">
                <a:solidFill>
                  <a:schemeClr val="tx1"/>
                </a:solidFill>
              </a:rPr>
              <a:t>  the level at which the Complaint will be considered and administered .  This may be the league, the county, the region or England Netball</a:t>
            </a:r>
          </a:p>
          <a:p>
            <a:r>
              <a:rPr lang="en-GB" sz="1000" b="1" dirty="0">
                <a:solidFill>
                  <a:schemeClr val="tx1"/>
                </a:solidFill>
              </a:rPr>
              <a:t>Conflict of Interest:</a:t>
            </a:r>
            <a:r>
              <a:rPr lang="en-GB" sz="1000" dirty="0">
                <a:solidFill>
                  <a:schemeClr val="tx1"/>
                </a:solidFill>
              </a:rPr>
              <a:t>  a situation in which an individual has competing interests or loyalties or there may be a perception as to impact of or actual bias</a:t>
            </a:r>
          </a:p>
          <a:p>
            <a:r>
              <a:rPr lang="en-GB" sz="1000" b="1" dirty="0">
                <a:solidFill>
                  <a:schemeClr val="tx1"/>
                </a:solidFill>
              </a:rPr>
              <a:t>Jurisdiction:</a:t>
            </a:r>
            <a:r>
              <a:rPr lang="en-GB" sz="1000" dirty="0">
                <a:solidFill>
                  <a:schemeClr val="tx1"/>
                </a:solidFill>
              </a:rPr>
              <a:t>  the correct designated Appropriate Authority who will handle the complaint</a:t>
            </a:r>
          </a:p>
        </p:txBody>
      </p:sp>
      <p:sp>
        <p:nvSpPr>
          <p:cNvPr id="26" name="TextBox 25">
            <a:extLst>
              <a:ext uri="{FF2B5EF4-FFF2-40B4-BE49-F238E27FC236}">
                <a16:creationId xmlns:a16="http://schemas.microsoft.com/office/drawing/2014/main" id="{9EF6699E-674B-454A-94C2-D931C307A899}"/>
              </a:ext>
            </a:extLst>
          </p:cNvPr>
          <p:cNvSpPr txBox="1"/>
          <p:nvPr/>
        </p:nvSpPr>
        <p:spPr>
          <a:xfrm>
            <a:off x="3721288" y="1122555"/>
            <a:ext cx="2160000" cy="461665"/>
          </a:xfrm>
          <a:prstGeom prst="rect">
            <a:avLst/>
          </a:prstGeom>
          <a:noFill/>
        </p:spPr>
        <p:txBody>
          <a:bodyPr wrap="square" rtlCol="0" anchor="ctr">
            <a:spAutoFit/>
          </a:bodyPr>
          <a:lstStyle/>
          <a:p>
            <a:pPr algn="ctr"/>
            <a:r>
              <a:rPr lang="en-GB" sz="1200" b="1" dirty="0">
                <a:solidFill>
                  <a:srgbClr val="FF0000"/>
                </a:solidFill>
              </a:rPr>
              <a:t>Who to contact and send your complaint to </a:t>
            </a:r>
          </a:p>
        </p:txBody>
      </p:sp>
      <p:sp>
        <p:nvSpPr>
          <p:cNvPr id="30" name="TextBox 29">
            <a:extLst>
              <a:ext uri="{FF2B5EF4-FFF2-40B4-BE49-F238E27FC236}">
                <a16:creationId xmlns:a16="http://schemas.microsoft.com/office/drawing/2014/main" id="{2CB4D6F5-9B3E-4B2C-9B31-B215FCE726A4}"/>
              </a:ext>
            </a:extLst>
          </p:cNvPr>
          <p:cNvSpPr txBox="1"/>
          <p:nvPr/>
        </p:nvSpPr>
        <p:spPr>
          <a:xfrm>
            <a:off x="6447545" y="1116723"/>
            <a:ext cx="2160000" cy="461665"/>
          </a:xfrm>
          <a:prstGeom prst="rect">
            <a:avLst/>
          </a:prstGeom>
          <a:noFill/>
        </p:spPr>
        <p:txBody>
          <a:bodyPr wrap="square" rtlCol="0" anchor="ctr">
            <a:spAutoFit/>
          </a:bodyPr>
          <a:lstStyle/>
          <a:p>
            <a:pPr algn="ctr"/>
            <a:r>
              <a:rPr lang="en-GB" sz="1200" b="1" dirty="0">
                <a:solidFill>
                  <a:srgbClr val="FF0000"/>
                </a:solidFill>
              </a:rPr>
              <a:t>What will </a:t>
            </a:r>
          </a:p>
          <a:p>
            <a:pPr algn="ctr"/>
            <a:r>
              <a:rPr lang="en-GB" sz="1200" b="1" dirty="0">
                <a:solidFill>
                  <a:srgbClr val="FF0000"/>
                </a:solidFill>
              </a:rPr>
              <a:t>happen next</a:t>
            </a:r>
          </a:p>
        </p:txBody>
      </p:sp>
      <p:sp>
        <p:nvSpPr>
          <p:cNvPr id="162" name="TextBox 161">
            <a:extLst>
              <a:ext uri="{FF2B5EF4-FFF2-40B4-BE49-F238E27FC236}">
                <a16:creationId xmlns:a16="http://schemas.microsoft.com/office/drawing/2014/main" id="{9117B629-F838-4089-854F-EA70221B4D01}"/>
              </a:ext>
            </a:extLst>
          </p:cNvPr>
          <p:cNvSpPr txBox="1"/>
          <p:nvPr/>
        </p:nvSpPr>
        <p:spPr>
          <a:xfrm>
            <a:off x="6446258" y="3402565"/>
            <a:ext cx="2160000" cy="756000"/>
          </a:xfrm>
          <a:prstGeom prst="rect">
            <a:avLst/>
          </a:prstGeom>
          <a:noFill/>
          <a:ln>
            <a:solidFill>
              <a:schemeClr val="tx1"/>
            </a:solidFill>
          </a:ln>
        </p:spPr>
        <p:txBody>
          <a:bodyPr wrap="square" anchor="ctr">
            <a:spAutoFit/>
          </a:bodyPr>
          <a:lstStyle/>
          <a:p>
            <a:pPr algn="ctr"/>
            <a:r>
              <a:rPr lang="en-GB" sz="1000" dirty="0">
                <a:solidFill>
                  <a:schemeClr val="tx1"/>
                </a:solidFill>
              </a:rPr>
              <a:t>Reviews the Complaint, Jurisdiction &amp; Conflict of Interest and  advises complainant of action within</a:t>
            </a:r>
            <a:r>
              <a:rPr lang="en-GB" sz="1000" dirty="0">
                <a:solidFill>
                  <a:srgbClr val="FF0000"/>
                </a:solidFill>
              </a:rPr>
              <a:t> </a:t>
            </a:r>
            <a:r>
              <a:rPr lang="en-GB" sz="1000" b="1" dirty="0">
                <a:solidFill>
                  <a:srgbClr val="FF0000"/>
                </a:solidFill>
              </a:rPr>
              <a:t>5 days</a:t>
            </a:r>
          </a:p>
        </p:txBody>
      </p:sp>
      <p:sp>
        <p:nvSpPr>
          <p:cNvPr id="113" name="TextBox 112"/>
          <p:cNvSpPr txBox="1"/>
          <p:nvPr/>
        </p:nvSpPr>
        <p:spPr>
          <a:xfrm>
            <a:off x="3066081" y="477433"/>
            <a:ext cx="6231924" cy="369332"/>
          </a:xfrm>
          <a:prstGeom prst="rect">
            <a:avLst/>
          </a:prstGeom>
          <a:noFill/>
          <a:ln>
            <a:noFill/>
          </a:ln>
        </p:spPr>
        <p:txBody>
          <a:bodyPr wrap="square" rtlCol="0">
            <a:spAutoFit/>
          </a:bodyPr>
          <a:lstStyle/>
          <a:p>
            <a:pPr algn="ctr"/>
            <a:r>
              <a:rPr lang="en-GB" b="1" u="sng" dirty="0">
                <a:solidFill>
                  <a:srgbClr val="0070C0"/>
                </a:solidFill>
              </a:rPr>
              <a:t>Making a Complaint and How it will be Han</a:t>
            </a:r>
            <a:r>
              <a:rPr lang="en-GB" b="1" u="sng" dirty="0">
                <a:solidFill>
                  <a:schemeClr val="accent1"/>
                </a:solidFill>
              </a:rPr>
              <a:t>dled</a:t>
            </a:r>
          </a:p>
        </p:txBody>
      </p:sp>
      <p:pic>
        <p:nvPicPr>
          <p:cNvPr id="146" name="Picture 145" descr="Logo, company name&#10;&#10;Description automatically generated">
            <a:extLst>
              <a:ext uri="{FF2B5EF4-FFF2-40B4-BE49-F238E27FC236}">
                <a16:creationId xmlns:a16="http://schemas.microsoft.com/office/drawing/2014/main" id="{10346338-13B9-4B7E-89D7-8B71FB04EC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640" y="169144"/>
            <a:ext cx="1623953" cy="677621"/>
          </a:xfrm>
          <a:prstGeom prst="rect">
            <a:avLst/>
          </a:prstGeom>
        </p:spPr>
      </p:pic>
      <p:cxnSp>
        <p:nvCxnSpPr>
          <p:cNvPr id="83" name="Straight Arrow Connector 82"/>
          <p:cNvCxnSpPr>
            <a:cxnSpLocks/>
          </p:cNvCxnSpPr>
          <p:nvPr/>
        </p:nvCxnSpPr>
        <p:spPr>
          <a:xfrm>
            <a:off x="3118667" y="2041179"/>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grpSp>
        <p:nvGrpSpPr>
          <p:cNvPr id="170" name="Group 169"/>
          <p:cNvGrpSpPr/>
          <p:nvPr/>
        </p:nvGrpSpPr>
        <p:grpSpPr>
          <a:xfrm>
            <a:off x="3066081" y="1907234"/>
            <a:ext cx="576064" cy="246221"/>
            <a:chOff x="1271507" y="4316760"/>
            <a:chExt cx="576064" cy="246221"/>
          </a:xfrm>
        </p:grpSpPr>
        <p:sp>
          <p:nvSpPr>
            <p:cNvPr id="171" name="Diamond 170"/>
            <p:cNvSpPr/>
            <p:nvPr/>
          </p:nvSpPr>
          <p:spPr>
            <a:xfrm>
              <a:off x="1469539" y="4357565"/>
              <a:ext cx="180000" cy="18000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72" name="TextBox 171"/>
            <p:cNvSpPr txBox="1"/>
            <p:nvPr/>
          </p:nvSpPr>
          <p:spPr>
            <a:xfrm>
              <a:off x="1271507" y="4316760"/>
              <a:ext cx="576064" cy="246221"/>
            </a:xfrm>
            <a:prstGeom prst="rect">
              <a:avLst/>
            </a:prstGeom>
            <a:noFill/>
          </p:spPr>
          <p:txBody>
            <a:bodyPr wrap="square" rtlCol="0">
              <a:spAutoFit/>
            </a:bodyPr>
            <a:lstStyle/>
            <a:p>
              <a:pPr algn="ctr"/>
              <a:r>
                <a:rPr lang="en-GB" sz="1000" b="1" dirty="0">
                  <a:solidFill>
                    <a:schemeClr val="bg1"/>
                  </a:solidFill>
                </a:rPr>
                <a:t>Y</a:t>
              </a:r>
            </a:p>
          </p:txBody>
        </p:sp>
      </p:grpSp>
      <p:cxnSp>
        <p:nvCxnSpPr>
          <p:cNvPr id="174" name="Straight Arrow Connector 173"/>
          <p:cNvCxnSpPr>
            <a:cxnSpLocks/>
          </p:cNvCxnSpPr>
          <p:nvPr/>
        </p:nvCxnSpPr>
        <p:spPr>
          <a:xfrm>
            <a:off x="3137717" y="2927004"/>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grpSp>
        <p:nvGrpSpPr>
          <p:cNvPr id="175" name="Group 174"/>
          <p:cNvGrpSpPr/>
          <p:nvPr/>
        </p:nvGrpSpPr>
        <p:grpSpPr>
          <a:xfrm>
            <a:off x="3085131" y="2793059"/>
            <a:ext cx="576064" cy="246221"/>
            <a:chOff x="1271507" y="4316760"/>
            <a:chExt cx="576064" cy="246221"/>
          </a:xfrm>
        </p:grpSpPr>
        <p:sp>
          <p:nvSpPr>
            <p:cNvPr id="176" name="Diamond 175"/>
            <p:cNvSpPr/>
            <p:nvPr/>
          </p:nvSpPr>
          <p:spPr>
            <a:xfrm>
              <a:off x="1469539" y="4357565"/>
              <a:ext cx="180000" cy="18000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77" name="TextBox 176"/>
            <p:cNvSpPr txBox="1"/>
            <p:nvPr/>
          </p:nvSpPr>
          <p:spPr>
            <a:xfrm>
              <a:off x="1271507" y="4316760"/>
              <a:ext cx="576064" cy="246221"/>
            </a:xfrm>
            <a:prstGeom prst="rect">
              <a:avLst/>
            </a:prstGeom>
            <a:noFill/>
          </p:spPr>
          <p:txBody>
            <a:bodyPr wrap="square" rtlCol="0">
              <a:spAutoFit/>
            </a:bodyPr>
            <a:lstStyle/>
            <a:p>
              <a:pPr algn="ctr"/>
              <a:r>
                <a:rPr lang="en-GB" sz="1000" b="1" dirty="0">
                  <a:solidFill>
                    <a:schemeClr val="bg1"/>
                  </a:solidFill>
                </a:rPr>
                <a:t>Y</a:t>
              </a:r>
            </a:p>
          </p:txBody>
        </p:sp>
      </p:grpSp>
      <p:grpSp>
        <p:nvGrpSpPr>
          <p:cNvPr id="178" name="Group 177"/>
          <p:cNvGrpSpPr/>
          <p:nvPr/>
        </p:nvGrpSpPr>
        <p:grpSpPr>
          <a:xfrm>
            <a:off x="3085131" y="3621734"/>
            <a:ext cx="592586" cy="246221"/>
            <a:chOff x="3066081" y="1907234"/>
            <a:chExt cx="592586" cy="246221"/>
          </a:xfrm>
        </p:grpSpPr>
        <p:cxnSp>
          <p:nvCxnSpPr>
            <p:cNvPr id="179" name="Straight Arrow Connector 178"/>
            <p:cNvCxnSpPr>
              <a:cxnSpLocks/>
            </p:cNvCxnSpPr>
            <p:nvPr/>
          </p:nvCxnSpPr>
          <p:spPr>
            <a:xfrm>
              <a:off x="3118667" y="2041179"/>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grpSp>
          <p:nvGrpSpPr>
            <p:cNvPr id="180" name="Group 179"/>
            <p:cNvGrpSpPr/>
            <p:nvPr/>
          </p:nvGrpSpPr>
          <p:grpSpPr>
            <a:xfrm>
              <a:off x="3066081" y="1907234"/>
              <a:ext cx="576064" cy="246221"/>
              <a:chOff x="1271507" y="4316760"/>
              <a:chExt cx="576064" cy="246221"/>
            </a:xfrm>
          </p:grpSpPr>
          <p:sp>
            <p:nvSpPr>
              <p:cNvPr id="181" name="Diamond 180"/>
              <p:cNvSpPr/>
              <p:nvPr/>
            </p:nvSpPr>
            <p:spPr>
              <a:xfrm>
                <a:off x="1469539" y="4357565"/>
                <a:ext cx="180000" cy="18000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82" name="TextBox 181"/>
              <p:cNvSpPr txBox="1"/>
              <p:nvPr/>
            </p:nvSpPr>
            <p:spPr>
              <a:xfrm>
                <a:off x="1271507" y="4316760"/>
                <a:ext cx="576064" cy="246221"/>
              </a:xfrm>
              <a:prstGeom prst="rect">
                <a:avLst/>
              </a:prstGeom>
              <a:noFill/>
            </p:spPr>
            <p:txBody>
              <a:bodyPr wrap="square" rtlCol="0">
                <a:spAutoFit/>
              </a:bodyPr>
              <a:lstStyle/>
              <a:p>
                <a:pPr algn="ctr"/>
                <a:r>
                  <a:rPr lang="en-GB" sz="1000" b="1" dirty="0">
                    <a:solidFill>
                      <a:schemeClr val="bg1"/>
                    </a:solidFill>
                  </a:rPr>
                  <a:t>Y</a:t>
                </a:r>
              </a:p>
            </p:txBody>
          </p:sp>
        </p:grpSp>
      </p:grpSp>
      <p:grpSp>
        <p:nvGrpSpPr>
          <p:cNvPr id="183" name="Group 182"/>
          <p:cNvGrpSpPr/>
          <p:nvPr/>
        </p:nvGrpSpPr>
        <p:grpSpPr>
          <a:xfrm>
            <a:off x="3094656" y="4517084"/>
            <a:ext cx="592586" cy="246221"/>
            <a:chOff x="3066081" y="1907234"/>
            <a:chExt cx="592586" cy="246221"/>
          </a:xfrm>
        </p:grpSpPr>
        <p:cxnSp>
          <p:nvCxnSpPr>
            <p:cNvPr id="184" name="Straight Arrow Connector 183"/>
            <p:cNvCxnSpPr>
              <a:cxnSpLocks/>
            </p:cNvCxnSpPr>
            <p:nvPr/>
          </p:nvCxnSpPr>
          <p:spPr>
            <a:xfrm>
              <a:off x="3118667" y="2041179"/>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a:xfrm>
              <a:off x="3066081" y="1907234"/>
              <a:ext cx="576064" cy="246221"/>
              <a:chOff x="1271507" y="4316760"/>
              <a:chExt cx="576064" cy="246221"/>
            </a:xfrm>
          </p:grpSpPr>
          <p:sp>
            <p:nvSpPr>
              <p:cNvPr id="186" name="Diamond 185"/>
              <p:cNvSpPr/>
              <p:nvPr/>
            </p:nvSpPr>
            <p:spPr>
              <a:xfrm>
                <a:off x="1469539" y="4357565"/>
                <a:ext cx="180000" cy="18000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87" name="TextBox 186"/>
              <p:cNvSpPr txBox="1"/>
              <p:nvPr/>
            </p:nvSpPr>
            <p:spPr>
              <a:xfrm>
                <a:off x="1271507" y="4316760"/>
                <a:ext cx="576064" cy="246221"/>
              </a:xfrm>
              <a:prstGeom prst="rect">
                <a:avLst/>
              </a:prstGeom>
              <a:noFill/>
            </p:spPr>
            <p:txBody>
              <a:bodyPr wrap="square" rtlCol="0">
                <a:spAutoFit/>
              </a:bodyPr>
              <a:lstStyle/>
              <a:p>
                <a:pPr algn="ctr"/>
                <a:r>
                  <a:rPr lang="en-GB" sz="1000" b="1" dirty="0">
                    <a:solidFill>
                      <a:schemeClr val="bg1"/>
                    </a:solidFill>
                  </a:rPr>
                  <a:t>Y</a:t>
                </a:r>
              </a:p>
            </p:txBody>
          </p:sp>
        </p:grpSp>
      </p:grpSp>
      <p:cxnSp>
        <p:nvCxnSpPr>
          <p:cNvPr id="18" name="Elbow Connector 17"/>
          <p:cNvCxnSpPr/>
          <p:nvPr/>
        </p:nvCxnSpPr>
        <p:spPr>
          <a:xfrm rot="10800000" flipV="1">
            <a:off x="905195" y="1996997"/>
            <a:ext cx="12700" cy="720000"/>
          </a:xfrm>
          <a:prstGeom prst="bentConnector3">
            <a:avLst>
              <a:gd name="adj1" fmla="val 1800000"/>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8" name="Elbow Connector 187"/>
          <p:cNvCxnSpPr/>
          <p:nvPr/>
        </p:nvCxnSpPr>
        <p:spPr>
          <a:xfrm rot="10800000" flipV="1">
            <a:off x="905194" y="2872741"/>
            <a:ext cx="12700" cy="720000"/>
          </a:xfrm>
          <a:prstGeom prst="bentConnector3">
            <a:avLst>
              <a:gd name="adj1" fmla="val 1800000"/>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9" name="Elbow Connector 188"/>
          <p:cNvCxnSpPr/>
          <p:nvPr/>
        </p:nvCxnSpPr>
        <p:spPr>
          <a:xfrm rot="10800000" flipV="1">
            <a:off x="905195" y="3734837"/>
            <a:ext cx="12700" cy="720000"/>
          </a:xfrm>
          <a:prstGeom prst="bentConnector3">
            <a:avLst>
              <a:gd name="adj1" fmla="val 1800000"/>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395098" y="2120833"/>
            <a:ext cx="576064" cy="246221"/>
            <a:chOff x="1271507" y="4316760"/>
            <a:chExt cx="576064" cy="246221"/>
          </a:xfrm>
        </p:grpSpPr>
        <p:sp>
          <p:nvSpPr>
            <p:cNvPr id="77" name="Diamond 76"/>
            <p:cNvSpPr/>
            <p:nvPr/>
          </p:nvSpPr>
          <p:spPr>
            <a:xfrm>
              <a:off x="1469539" y="4357565"/>
              <a:ext cx="180000" cy="18000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8" name="TextBox 77"/>
            <p:cNvSpPr txBox="1"/>
            <p:nvPr/>
          </p:nvSpPr>
          <p:spPr>
            <a:xfrm>
              <a:off x="1271507" y="4316760"/>
              <a:ext cx="576064" cy="246221"/>
            </a:xfrm>
            <a:prstGeom prst="rect">
              <a:avLst/>
            </a:prstGeom>
            <a:noFill/>
          </p:spPr>
          <p:txBody>
            <a:bodyPr wrap="square" rtlCol="0">
              <a:spAutoFit/>
            </a:bodyPr>
            <a:lstStyle/>
            <a:p>
              <a:pPr algn="ctr"/>
              <a:r>
                <a:rPr lang="en-GB" sz="1000" b="1" dirty="0">
                  <a:solidFill>
                    <a:schemeClr val="bg1"/>
                  </a:solidFill>
                </a:rPr>
                <a:t>N</a:t>
              </a:r>
            </a:p>
          </p:txBody>
        </p:sp>
      </p:grpSp>
      <p:grpSp>
        <p:nvGrpSpPr>
          <p:cNvPr id="190" name="Group 189"/>
          <p:cNvGrpSpPr/>
          <p:nvPr/>
        </p:nvGrpSpPr>
        <p:grpSpPr>
          <a:xfrm>
            <a:off x="402906" y="3013864"/>
            <a:ext cx="576064" cy="246221"/>
            <a:chOff x="1271507" y="4316760"/>
            <a:chExt cx="576064" cy="246221"/>
          </a:xfrm>
        </p:grpSpPr>
        <p:sp>
          <p:nvSpPr>
            <p:cNvPr id="191" name="Diamond 190"/>
            <p:cNvSpPr/>
            <p:nvPr/>
          </p:nvSpPr>
          <p:spPr>
            <a:xfrm>
              <a:off x="1469539" y="4357565"/>
              <a:ext cx="180000" cy="18000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92" name="TextBox 191"/>
            <p:cNvSpPr txBox="1"/>
            <p:nvPr/>
          </p:nvSpPr>
          <p:spPr>
            <a:xfrm>
              <a:off x="1271507" y="4316760"/>
              <a:ext cx="576064" cy="246221"/>
            </a:xfrm>
            <a:prstGeom prst="rect">
              <a:avLst/>
            </a:prstGeom>
            <a:noFill/>
          </p:spPr>
          <p:txBody>
            <a:bodyPr wrap="square" rtlCol="0">
              <a:spAutoFit/>
            </a:bodyPr>
            <a:lstStyle/>
            <a:p>
              <a:pPr algn="ctr"/>
              <a:r>
                <a:rPr lang="en-GB" sz="1000" b="1" dirty="0">
                  <a:solidFill>
                    <a:schemeClr val="bg1"/>
                  </a:solidFill>
                </a:rPr>
                <a:t>N</a:t>
              </a:r>
            </a:p>
          </p:txBody>
        </p:sp>
      </p:grpSp>
      <p:grpSp>
        <p:nvGrpSpPr>
          <p:cNvPr id="193" name="Group 192"/>
          <p:cNvGrpSpPr/>
          <p:nvPr/>
        </p:nvGrpSpPr>
        <p:grpSpPr>
          <a:xfrm>
            <a:off x="405178" y="3848664"/>
            <a:ext cx="576064" cy="246221"/>
            <a:chOff x="1271507" y="4316760"/>
            <a:chExt cx="576064" cy="246221"/>
          </a:xfrm>
        </p:grpSpPr>
        <p:sp>
          <p:nvSpPr>
            <p:cNvPr id="194" name="Diamond 193"/>
            <p:cNvSpPr/>
            <p:nvPr/>
          </p:nvSpPr>
          <p:spPr>
            <a:xfrm>
              <a:off x="1469539" y="4357565"/>
              <a:ext cx="180000" cy="180000"/>
            </a:xfrm>
            <a:prstGeom prst="diamon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95" name="TextBox 194"/>
            <p:cNvSpPr txBox="1"/>
            <p:nvPr/>
          </p:nvSpPr>
          <p:spPr>
            <a:xfrm>
              <a:off x="1271507" y="4316760"/>
              <a:ext cx="576064" cy="246221"/>
            </a:xfrm>
            <a:prstGeom prst="rect">
              <a:avLst/>
            </a:prstGeom>
            <a:noFill/>
          </p:spPr>
          <p:txBody>
            <a:bodyPr wrap="square" rtlCol="0">
              <a:spAutoFit/>
            </a:bodyPr>
            <a:lstStyle/>
            <a:p>
              <a:pPr algn="ctr"/>
              <a:r>
                <a:rPr lang="en-GB" sz="1000" b="1" dirty="0">
                  <a:solidFill>
                    <a:schemeClr val="bg1"/>
                  </a:solidFill>
                </a:rPr>
                <a:t>N</a:t>
              </a:r>
            </a:p>
          </p:txBody>
        </p:sp>
      </p:grpSp>
      <p:cxnSp>
        <p:nvCxnSpPr>
          <p:cNvPr id="22" name="Straight Arrow Connector 21"/>
          <p:cNvCxnSpPr/>
          <p:nvPr/>
        </p:nvCxnSpPr>
        <p:spPr>
          <a:xfrm>
            <a:off x="5860759" y="2037199"/>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a:off x="8633575" y="2037199"/>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a:off x="8622199" y="2908069"/>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a:off x="5851655" y="2908069"/>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p:nvPr/>
        </p:nvCxnSpPr>
        <p:spPr>
          <a:xfrm>
            <a:off x="5867575" y="3780266"/>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a:off x="8624471" y="3780266"/>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a:off x="5883495" y="4656010"/>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a:off x="8626743" y="4615066"/>
            <a:ext cx="540000"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pic>
        <p:nvPicPr>
          <p:cNvPr id="4" name="Picture 3" descr="A picture containing text, sport&#10;&#10;Description automatically generated">
            <a:extLst>
              <a:ext uri="{FF2B5EF4-FFF2-40B4-BE49-F238E27FC236}">
                <a16:creationId xmlns:a16="http://schemas.microsoft.com/office/drawing/2014/main" id="{911AC2C4-1BCA-46B8-91F9-4F21DC6CBA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814" y="5128357"/>
            <a:ext cx="1148103" cy="1162729"/>
          </a:xfrm>
          <a:prstGeom prst="rect">
            <a:avLst/>
          </a:prstGeom>
        </p:spPr>
      </p:pic>
      <p:sp>
        <p:nvSpPr>
          <p:cNvPr id="2" name="TextBox 1">
            <a:extLst>
              <a:ext uri="{FF2B5EF4-FFF2-40B4-BE49-F238E27FC236}">
                <a16:creationId xmlns:a16="http://schemas.microsoft.com/office/drawing/2014/main" id="{A5A618FA-FC79-43BC-A8E9-96F5BFE9C679}"/>
              </a:ext>
            </a:extLst>
          </p:cNvPr>
          <p:cNvSpPr txBox="1"/>
          <p:nvPr/>
        </p:nvSpPr>
        <p:spPr>
          <a:xfrm flipH="1">
            <a:off x="3463163" y="5895257"/>
            <a:ext cx="2651887" cy="553998"/>
          </a:xfrm>
          <a:prstGeom prst="rect">
            <a:avLst/>
          </a:prstGeom>
          <a:noFill/>
        </p:spPr>
        <p:txBody>
          <a:bodyPr wrap="square" rtlCol="0">
            <a:spAutoFit/>
          </a:bodyPr>
          <a:lstStyle/>
          <a:p>
            <a:pPr algn="ctr"/>
            <a:r>
              <a:rPr lang="en-GB" sz="1000" b="1" dirty="0">
                <a:solidFill>
                  <a:srgbClr val="FF0000"/>
                </a:solidFill>
              </a:rPr>
              <a:t>Any matters undergoing Police Investigation will, in the first instance, take precedence over any EN Disciplinary Procedures</a:t>
            </a:r>
          </a:p>
        </p:txBody>
      </p:sp>
    </p:spTree>
    <p:extLst>
      <p:ext uri="{BB962C8B-B14F-4D97-AF65-F5344CB8AC3E}">
        <p14:creationId xmlns:p14="http://schemas.microsoft.com/office/powerpoint/2010/main" val="615769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41506</TotalTime>
  <Words>762</Words>
  <Application>Microsoft Office PowerPoint</Application>
  <PresentationFormat>Widescreen</PresentationFormat>
  <Paragraphs>105</Paragraphs>
  <Slides>2</Slides>
  <Notes>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WYN1</dc:creator>
  <cp:lastModifiedBy>Anna Bartys</cp:lastModifiedBy>
  <cp:revision>108</cp:revision>
  <cp:lastPrinted>2020-11-10T15:04:10Z</cp:lastPrinted>
  <dcterms:created xsi:type="dcterms:W3CDTF">2020-10-29T12:26:29Z</dcterms:created>
  <dcterms:modified xsi:type="dcterms:W3CDTF">2021-12-06T13:02:56Z</dcterms:modified>
</cp:coreProperties>
</file>